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4" r:id="rId6"/>
    <p:sldId id="269" r:id="rId7"/>
    <p:sldId id="271" r:id="rId8"/>
    <p:sldId id="277" r:id="rId9"/>
    <p:sldId id="275" r:id="rId10"/>
    <p:sldId id="272" r:id="rId11"/>
    <p:sldId id="280" r:id="rId12"/>
    <p:sldId id="283" r:id="rId13"/>
    <p:sldId id="281" r:id="rId14"/>
    <p:sldId id="299" r:id="rId15"/>
    <p:sldId id="297" r:id="rId16"/>
    <p:sldId id="259" r:id="rId17"/>
    <p:sldId id="279" r:id="rId18"/>
    <p:sldId id="270" r:id="rId19"/>
    <p:sldId id="267" r:id="rId20"/>
    <p:sldId id="266" r:id="rId21"/>
    <p:sldId id="298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2103607" cy="6818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1980545" cy="6644640"/>
          </a:xfrm>
          <a:custGeom>
            <a:avLst/>
            <a:gdLst/>
            <a:ahLst/>
            <a:cxnLst/>
            <a:rect l="l" t="t" r="r" b="b"/>
            <a:pathLst>
              <a:path w="11980545" h="6644640">
                <a:moveTo>
                  <a:pt x="11980164" y="0"/>
                </a:moveTo>
                <a:lnTo>
                  <a:pt x="0" y="0"/>
                </a:lnTo>
                <a:lnTo>
                  <a:pt x="0" y="6644640"/>
                </a:lnTo>
                <a:lnTo>
                  <a:pt x="11980164" y="6644640"/>
                </a:lnTo>
                <a:lnTo>
                  <a:pt x="1198016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11748770" cy="6419215"/>
          </a:xfrm>
          <a:custGeom>
            <a:avLst/>
            <a:gdLst/>
            <a:ahLst/>
            <a:cxnLst/>
            <a:rect l="l" t="t" r="r" b="b"/>
            <a:pathLst>
              <a:path w="11748770" h="6419215">
                <a:moveTo>
                  <a:pt x="11725282" y="0"/>
                </a:moveTo>
                <a:lnTo>
                  <a:pt x="11748511" y="6419088"/>
                </a:lnTo>
                <a:lnTo>
                  <a:pt x="0" y="6410635"/>
                </a:lnTo>
              </a:path>
            </a:pathLst>
          </a:custGeom>
          <a:ln w="82296">
            <a:solidFill>
              <a:srgbClr val="DDD7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5600699"/>
            <a:ext cx="11705844" cy="780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98219" y="1709928"/>
            <a:ext cx="4223003" cy="42230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B9B1F6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62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virtualcollegefairs.org/conventions" TargetMode="Externa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Narietha.cartermccla@fortbendisd.c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aid.ed.gov/" TargetMode="External"/><Relationship Id="rId2" Type="http://schemas.openxmlformats.org/officeDocument/2006/relationships/hyperlink" Target="https://youtu.be/Ms1FXsyWgXw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llegeforalltexans.com/index.cfm?objectid=A3119543-CBF8-C202-F1B0EEFD5F4B9805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app.org/" TargetMode="External"/><Relationship Id="rId2" Type="http://schemas.openxmlformats.org/officeDocument/2006/relationships/hyperlink" Target="http://www.applytexa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blackcollegeapp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hyperlink" Target="https://youtu.be/bvteruuBknA" TargetMode="External"/><Relationship Id="rId4" Type="http://schemas.openxmlformats.org/officeDocument/2006/relationships/hyperlink" Target="https://youtu.be/r-Yn4b9iCl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r-Yn4b9iCl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*https:/www.purdue.edu/advisors/students/email.ph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irtest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vteruuBknA" TargetMode="External"/><Relationship Id="rId2" Type="http://schemas.openxmlformats.org/officeDocument/2006/relationships/hyperlink" Target="https://youtu.be/r-Yn4b9iC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Bauhaus 93" panose="04030905020B02020C02" pitchFamily="82" charset="0"/>
              </a:rPr>
              <a:t>Elkins High School</a:t>
            </a:r>
            <a:br>
              <a:rPr lang="en-US" dirty="0">
                <a:solidFill>
                  <a:srgbClr val="FFFF00"/>
                </a:solidFill>
                <a:latin typeface="Bauhaus 93" panose="04030905020B02020C02" pitchFamily="82" charset="0"/>
              </a:rPr>
            </a:br>
            <a:r>
              <a:rPr lang="en-US" dirty="0">
                <a:solidFill>
                  <a:srgbClr val="FFFF00"/>
                </a:solidFill>
                <a:latin typeface="Bauhaus 93" panose="04030905020B02020C02" pitchFamily="82" charset="0"/>
              </a:rPr>
              <a:t>CCR &amp; Counseling </a:t>
            </a:r>
            <a:br>
              <a:rPr lang="en-US" dirty="0">
                <a:solidFill>
                  <a:srgbClr val="FFFF00"/>
                </a:solidFill>
                <a:latin typeface="Bauhaus 93" panose="04030905020B02020C02" pitchFamily="82" charset="0"/>
              </a:rPr>
            </a:br>
            <a:r>
              <a:rPr lang="en-US" dirty="0">
                <a:solidFill>
                  <a:srgbClr val="FFFF00"/>
                </a:solidFill>
                <a:latin typeface="Bauhaus 93" panose="04030905020B02020C02" pitchFamily="82" charset="0"/>
              </a:rPr>
              <a:t>11</a:t>
            </a:r>
            <a:r>
              <a:rPr lang="en-US" baseline="30000" dirty="0">
                <a:solidFill>
                  <a:srgbClr val="FFFF00"/>
                </a:solidFill>
                <a:latin typeface="Bauhaus 93" panose="04030905020B02020C02" pitchFamily="82" charset="0"/>
              </a:rPr>
              <a:t>th</a:t>
            </a:r>
            <a:r>
              <a:rPr lang="en-US" dirty="0">
                <a:solidFill>
                  <a:srgbClr val="FFFF00"/>
                </a:solidFill>
                <a:latin typeface="Bauhaus 93" panose="04030905020B02020C02" pitchFamily="82" charset="0"/>
              </a:rPr>
              <a:t> &amp; 12</a:t>
            </a:r>
            <a:r>
              <a:rPr lang="en-US" baseline="30000" dirty="0">
                <a:solidFill>
                  <a:srgbClr val="FFFF00"/>
                </a:solidFill>
                <a:latin typeface="Bauhaus 93" panose="04030905020B02020C02" pitchFamily="82" charset="0"/>
              </a:rPr>
              <a:t>th</a:t>
            </a:r>
            <a:r>
              <a:rPr lang="en-US" dirty="0">
                <a:solidFill>
                  <a:srgbClr val="FFFF00"/>
                </a:solidFill>
                <a:latin typeface="Bauhaus 93" panose="04030905020B02020C02" pitchFamily="82" charset="0"/>
              </a:rPr>
              <a:t> Grade Parent Night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4"/>
            <a:ext cx="7766936" cy="176535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</a:rPr>
              <a:t>September 7</a:t>
            </a:r>
            <a:r>
              <a:rPr lang="en-US" sz="5500" baseline="30000" dirty="0">
                <a:solidFill>
                  <a:schemeClr val="bg1"/>
                </a:solidFill>
              </a:rPr>
              <a:t>th</a:t>
            </a:r>
            <a:r>
              <a:rPr lang="en-US" sz="5500" dirty="0">
                <a:solidFill>
                  <a:schemeClr val="bg1"/>
                </a:solidFill>
              </a:rPr>
              <a:t>, 2021</a:t>
            </a:r>
          </a:p>
          <a:p>
            <a:pPr algn="ctr"/>
            <a:r>
              <a:rPr lang="en-US" sz="5500" dirty="0">
                <a:solidFill>
                  <a:schemeClr val="bg1"/>
                </a:solidFill>
              </a:rPr>
              <a:t>6pm ( 11</a:t>
            </a:r>
            <a:r>
              <a:rPr lang="en-US" sz="5500" baseline="30000" dirty="0">
                <a:solidFill>
                  <a:schemeClr val="bg1"/>
                </a:solidFill>
              </a:rPr>
              <a:t>th</a:t>
            </a:r>
            <a:r>
              <a:rPr lang="en-US" sz="5500" dirty="0">
                <a:solidFill>
                  <a:schemeClr val="bg1"/>
                </a:solidFill>
              </a:rPr>
              <a:t>) &amp; 7pm (12</a:t>
            </a:r>
            <a:r>
              <a:rPr lang="en-US" sz="5500" baseline="30000" dirty="0">
                <a:solidFill>
                  <a:schemeClr val="bg1"/>
                </a:solidFill>
              </a:rPr>
              <a:t>th</a:t>
            </a:r>
            <a:r>
              <a:rPr lang="en-US" sz="55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5500" dirty="0">
                <a:solidFill>
                  <a:schemeClr val="bg1"/>
                </a:solidFill>
              </a:rPr>
              <a:t>TEAMS Virtual Meeting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8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3" y="609600"/>
            <a:ext cx="10553076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Lucida Calligraphy" panose="03010101010101010101" pitchFamily="66" charset="0"/>
              </a:rPr>
              <a:t>11</a:t>
            </a:r>
            <a:r>
              <a:rPr lang="en-US" b="1" baseline="30000" dirty="0">
                <a:latin typeface="Lucida Calligraphy" panose="03010101010101010101" pitchFamily="66" charset="0"/>
              </a:rPr>
              <a:t>th</a:t>
            </a:r>
            <a:r>
              <a:rPr lang="en-US" b="1" dirty="0">
                <a:latin typeface="Lucida Calligraphy" panose="03010101010101010101" pitchFamily="66" charset="0"/>
              </a:rPr>
              <a:t> Graders </a:t>
            </a:r>
            <a:br>
              <a:rPr lang="en-US" b="1" dirty="0">
                <a:latin typeface="Lucida Calligraphy" panose="03010101010101010101" pitchFamily="66" charset="0"/>
              </a:rPr>
            </a:br>
            <a:r>
              <a:rPr lang="en-US" b="1" dirty="0">
                <a:latin typeface="Lucida Calligraphy" panose="03010101010101010101" pitchFamily="66" charset="0"/>
              </a:rPr>
              <a:t>Students Need to Identify 6-10 colleges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Use Naviance’s </a:t>
            </a:r>
            <a:r>
              <a:rPr lang="en-US" sz="5600" b="1" dirty="0" err="1"/>
              <a:t>SuperMatch</a:t>
            </a:r>
            <a:r>
              <a:rPr lang="en-US" sz="5600" b="1" dirty="0"/>
              <a:t> after receiving PSAT test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@ least </a:t>
            </a:r>
            <a:r>
              <a:rPr lang="en-US" sz="5600" b="1" u="sng" dirty="0"/>
              <a:t>2 Safe </a:t>
            </a:r>
            <a:r>
              <a:rPr lang="en-US" sz="5600" b="1" dirty="0"/>
              <a:t>Colleges/Universities/military Branches/Technical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@ least </a:t>
            </a:r>
            <a:r>
              <a:rPr lang="en-US" sz="5600" b="1" u="sng" dirty="0"/>
              <a:t>2 Target </a:t>
            </a:r>
            <a:r>
              <a:rPr lang="en-US" sz="5600" b="1" dirty="0"/>
              <a:t>Colleges/Universities/military Branches/Technical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@ least </a:t>
            </a:r>
            <a:r>
              <a:rPr lang="en-US" sz="5600" b="1" u="sng" dirty="0"/>
              <a:t>2 Reach/Dream </a:t>
            </a:r>
            <a:r>
              <a:rPr lang="en-US" sz="5600" b="1" dirty="0"/>
              <a:t>Colleges/Universities/military Branches/Technical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Safety schools are those that you will almost certainly get accepted 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Target school tis one in which your profile is competitive with that of admitted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Reach school/Dream School is a stretch for you—your grades, test scores and overall profile are lower than what the school lists as its student profile.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2 excused college visits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5400" b="1" dirty="0"/>
              <a:t>Visitor’s Center &amp; Attendance Office are involved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5400" b="1" dirty="0"/>
              <a:t>Date your colleges with summer programs/camps/tours</a:t>
            </a:r>
          </a:p>
          <a:p>
            <a:r>
              <a:rPr lang="en-US" sz="5600" b="1" dirty="0"/>
              <a:t>*How to determine what colleges are safe, reach, or dream – Look at “College Super Match” results after entering in prospective college major and degree type, pro, sat/act scores, GPA, etc.  List generated will show the likelihood of you being admitted.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88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3" y="609600"/>
            <a:ext cx="10553076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Lucida Calligraphy" panose="03010101010101010101" pitchFamily="66" charset="0"/>
              </a:rPr>
              <a:t>12</a:t>
            </a:r>
            <a:r>
              <a:rPr lang="en-US" b="1" baseline="30000" dirty="0">
                <a:latin typeface="Lucida Calligraphy" panose="03010101010101010101" pitchFamily="66" charset="0"/>
              </a:rPr>
              <a:t>th</a:t>
            </a:r>
            <a:r>
              <a:rPr lang="en-US" b="1" dirty="0">
                <a:latin typeface="Lucida Calligraphy" panose="03010101010101010101" pitchFamily="66" charset="0"/>
              </a:rPr>
              <a:t> Graders </a:t>
            </a:r>
            <a:br>
              <a:rPr lang="en-US" b="1" dirty="0">
                <a:latin typeface="Lucida Calligraphy" panose="03010101010101010101" pitchFamily="66" charset="0"/>
              </a:rPr>
            </a:br>
            <a:r>
              <a:rPr lang="en-US" b="1" dirty="0">
                <a:latin typeface="Lucida Calligraphy" panose="03010101010101010101" pitchFamily="66" charset="0"/>
              </a:rPr>
              <a:t>Students Need to Apply to 6-10 colleges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@ least </a:t>
            </a:r>
            <a:r>
              <a:rPr lang="en-US" sz="5600" b="1" u="sng" dirty="0"/>
              <a:t>2 Safe </a:t>
            </a:r>
            <a:r>
              <a:rPr lang="en-US" sz="5600" b="1" dirty="0"/>
              <a:t>Colleges/Universities/military Branches/Technical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@ least </a:t>
            </a:r>
            <a:r>
              <a:rPr lang="en-US" sz="5600" b="1" u="sng" dirty="0"/>
              <a:t>2 Target </a:t>
            </a:r>
            <a:r>
              <a:rPr lang="en-US" sz="5600" b="1" dirty="0"/>
              <a:t>Colleges/Universities/military Branches/Technical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@ least </a:t>
            </a:r>
            <a:r>
              <a:rPr lang="en-US" sz="5600" b="1" u="sng" dirty="0"/>
              <a:t>2 Reach/Dream </a:t>
            </a:r>
            <a:r>
              <a:rPr lang="en-US" sz="5600" b="1" dirty="0"/>
              <a:t>Colleges/Universities/military Branches/Technical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Safety schools are those that you will almost certainly get accepted 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Target school tis one in which your profile is competitive with that of admitted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600" b="1" dirty="0"/>
              <a:t>Reach school/Dream School is a stretch for you—your grades, test scores and overall profile are lower than what the school lists as its student profile.</a:t>
            </a:r>
          </a:p>
          <a:p>
            <a:endParaRPr lang="en-US" sz="5600" b="1" dirty="0"/>
          </a:p>
          <a:p>
            <a:r>
              <a:rPr lang="en-US" sz="5600" b="1" dirty="0"/>
              <a:t>*Apply for colleges that train you for your future career.  If the college does not have your major you should reconsider applying to that college.</a:t>
            </a:r>
          </a:p>
          <a:p>
            <a:r>
              <a:rPr lang="en-US" sz="5600" b="1" dirty="0"/>
              <a:t>*How to determine what colleges are safe, reach, or dream – Look at “College Super Match” results after entering in prospective college major and degree type, pro, sat/act scores, GPA, etc.  List generated will show the likelihood of you being admitted.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40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D22E-A3E4-461B-9FFC-C2EE3167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College Fairs – Sign Up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C7B8-3C32-4A6A-B252-315E32BB2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2550" y="2276475"/>
            <a:ext cx="3143250" cy="1459548"/>
          </a:xfrm>
        </p:spPr>
        <p:txBody>
          <a:bodyPr/>
          <a:lstStyle/>
          <a:p>
            <a:pPr algn="ctr"/>
            <a:endParaRPr lang="en-US" dirty="0">
              <a:hlinkClick r:id="rId2"/>
            </a:endParaRPr>
          </a:p>
          <a:p>
            <a:pPr algn="ctr"/>
            <a:endParaRPr lang="en-US" dirty="0">
              <a:hlinkClick r:id="rId2"/>
            </a:endParaRPr>
          </a:p>
          <a:p>
            <a:pPr algn="ctr"/>
            <a:r>
              <a:rPr lang="en-US" sz="1200" dirty="0">
                <a:hlinkClick r:id="rId2"/>
              </a:rPr>
              <a:t>Sign-up Here:</a:t>
            </a:r>
          </a:p>
          <a:p>
            <a:pPr algn="ctr"/>
            <a:endParaRPr lang="en-US" sz="1200" dirty="0">
              <a:hlinkClick r:id="rId2"/>
            </a:endParaRPr>
          </a:p>
          <a:p>
            <a:pPr algn="ctr"/>
            <a:r>
              <a:rPr lang="en-US" sz="1200" dirty="0">
                <a:hlinkClick r:id="rId2"/>
              </a:rPr>
              <a:t>Events | NACAC Fairs (virtualcollegefairs.org)</a:t>
            </a:r>
            <a:endParaRPr lang="en-US" sz="1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AC0616-66F0-445D-812C-4DE741099985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5791201" y="1273858"/>
            <a:ext cx="5791200" cy="40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5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82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Lucida Handwriting" panose="03010101010101010101" pitchFamily="66" charset="0"/>
              </a:rPr>
              <a:t>11</a:t>
            </a:r>
            <a:r>
              <a:rPr lang="en-US" b="1" baseline="30000" dirty="0">
                <a:latin typeface="Lucida Handwriting" panose="03010101010101010101" pitchFamily="66" charset="0"/>
              </a:rPr>
              <a:t>th</a:t>
            </a:r>
            <a:r>
              <a:rPr lang="en-US" b="1" dirty="0">
                <a:latin typeface="Lucida Handwriting" panose="03010101010101010101" pitchFamily="66" charset="0"/>
              </a:rPr>
              <a:t> &amp; 12</a:t>
            </a:r>
            <a:r>
              <a:rPr lang="en-US" b="1" baseline="30000" dirty="0">
                <a:latin typeface="Lucida Handwriting" panose="03010101010101010101" pitchFamily="66" charset="0"/>
              </a:rPr>
              <a:t>th</a:t>
            </a:r>
            <a:r>
              <a:rPr lang="en-US" b="1" dirty="0">
                <a:latin typeface="Lucida Handwriting" panose="03010101010101010101" pitchFamily="66" charset="0"/>
              </a:rPr>
              <a:t> - Let the Search Begin – Family Dinner Discussion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8279"/>
            <a:ext cx="8596668" cy="446308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Set the mod for a great/in-depth discussion</a:t>
            </a:r>
          </a:p>
          <a:p>
            <a:pPr lvl="1"/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Have open conversations about college at home</a:t>
            </a:r>
            <a:endParaRPr lang="en-US" sz="2600" dirty="0"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What are you looking for in a school?  What is the best fit?</a:t>
            </a:r>
          </a:p>
          <a:p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Is a 2 year school or 4 year school the better choice for my student?  Considerations:</a:t>
            </a:r>
          </a:p>
          <a:p>
            <a:r>
              <a:rPr lang="en-US" sz="3000" dirty="0">
                <a:latin typeface="Iskoola Pota" panose="020B0502040204020203" pitchFamily="34" charset="0"/>
                <a:cs typeface="Iskoola Pota" panose="020B0502040204020203" pitchFamily="34" charset="0"/>
              </a:rPr>
              <a:t>Student’s maturity/responsibility</a:t>
            </a:r>
          </a:p>
          <a:p>
            <a:r>
              <a:rPr lang="en-US" sz="3000" dirty="0">
                <a:latin typeface="Iskoola Pota" panose="020B0502040204020203" pitchFamily="34" charset="0"/>
                <a:cs typeface="Iskoola Pota" panose="020B0502040204020203" pitchFamily="34" charset="0"/>
              </a:rPr>
              <a:t>How did my student fare in high school?</a:t>
            </a:r>
          </a:p>
        </p:txBody>
      </p:sp>
    </p:spTree>
    <p:extLst>
      <p:ext uri="{BB962C8B-B14F-4D97-AF65-F5344CB8AC3E}">
        <p14:creationId xmlns:p14="http://schemas.microsoft.com/office/powerpoint/2010/main" val="2502605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710850" cy="80584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Lucida Handwriting" panose="03010101010101010101" pitchFamily="66" charset="0"/>
              </a:rPr>
              <a:t>Seniors  - Discussion with your student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15441"/>
            <a:ext cx="8596668" cy="462592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Iskoola Pota" panose="020B0502040204020203" pitchFamily="34" charset="0"/>
                <a:cs typeface="Iskoola Pota" panose="020B0502040204020203" pitchFamily="34" charset="0"/>
              </a:rPr>
              <a:t>Work with them to think about who they will ask for letters of recommendation </a:t>
            </a:r>
          </a:p>
          <a:p>
            <a:r>
              <a:rPr lang="en-US" sz="2000" dirty="0">
                <a:latin typeface="Iskoola Pota" panose="020B0502040204020203" pitchFamily="34" charset="0"/>
                <a:cs typeface="Iskoola Pota" panose="020B0502040204020203" pitchFamily="34" charset="0"/>
              </a:rPr>
              <a:t>Be aware that all Common Application school requires a letter from the counselor, some state colleges do not.  Only request if you need for school or for scholarships  </a:t>
            </a:r>
          </a:p>
          <a:p>
            <a:r>
              <a:rPr lang="en-US" sz="2000" dirty="0">
                <a:latin typeface="Iskoola Pota" panose="020B0502040204020203" pitchFamily="34" charset="0"/>
                <a:cs typeface="Iskoola Pota" panose="020B0502040204020203" pitchFamily="34" charset="0"/>
              </a:rPr>
              <a:t>Letter of Rec. fillable form &amp; resume ( send both by email to recommender 2 weeks in advance) &amp; request via Naviance </a:t>
            </a:r>
          </a:p>
          <a:p>
            <a:r>
              <a:rPr lang="en-US" sz="2000" dirty="0">
                <a:latin typeface="Iskoola Pota" panose="020B0502040204020203" pitchFamily="34" charset="0"/>
                <a:cs typeface="Iskoola Pota" panose="020B0502040204020203" pitchFamily="34" charset="0"/>
              </a:rPr>
              <a:t>Counselor’s Letter of Rec. fillable form, resume, ( send both by email to recommender 2 weeks in advance) &amp; request via Naviance </a:t>
            </a:r>
          </a:p>
          <a:p>
            <a:r>
              <a:rPr lang="en-US" sz="2000" dirty="0">
                <a:latin typeface="Iskoola Pota" panose="020B0502040204020203" pitchFamily="34" charset="0"/>
                <a:cs typeface="Iskoola Pota" panose="020B0502040204020203" pitchFamily="34" charset="0"/>
              </a:rPr>
              <a:t>What would you like to major in? </a:t>
            </a:r>
          </a:p>
          <a:p>
            <a:pPr lvl="1"/>
            <a:r>
              <a:rPr lang="en-US" sz="1800" dirty="0">
                <a:latin typeface="Iskoola Pota" panose="020B0502040204020203" pitchFamily="34" charset="0"/>
                <a:cs typeface="Iskoola Pota" panose="020B0502040204020203" pitchFamily="34" charset="0"/>
              </a:rPr>
              <a:t>By using Naviance to review the Strengths Explorer/Career Interest Profiler &amp; College Super Match Activity Results. </a:t>
            </a:r>
          </a:p>
        </p:txBody>
      </p:sp>
    </p:spTree>
    <p:extLst>
      <p:ext uri="{BB962C8B-B14F-4D97-AF65-F5344CB8AC3E}">
        <p14:creationId xmlns:p14="http://schemas.microsoft.com/office/powerpoint/2010/main" val="114052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Lucida Calligraphy" panose="03010101010101010101" pitchFamily="66" charset="0"/>
              </a:rPr>
              <a:t>Scholarships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53849"/>
            <a:ext cx="8596668" cy="4287513"/>
          </a:xfrm>
        </p:spPr>
        <p:txBody>
          <a:bodyPr/>
          <a:lstStyle/>
          <a:p>
            <a:r>
              <a:rPr lang="en-US" dirty="0"/>
              <a:t>Apply for Scholarships NOW! </a:t>
            </a:r>
          </a:p>
          <a:p>
            <a:pPr lvl="1"/>
            <a:r>
              <a:rPr lang="en-US" dirty="0"/>
              <a:t>Find in Naviance – SCHOLARSHIP LIST OR NATIONAL SCHOLARSHIP SEARCH</a:t>
            </a:r>
          </a:p>
          <a:p>
            <a:pPr lvl="1"/>
            <a:r>
              <a:rPr lang="en-US" dirty="0"/>
              <a:t>Make sure that your child is on Class of 2022 Remind – To stay in the know</a:t>
            </a:r>
          </a:p>
          <a:p>
            <a:pPr lvl="2"/>
            <a:r>
              <a:rPr lang="en-US" dirty="0"/>
              <a:t>Sign-up will go through Senior English class &amp; Naviance</a:t>
            </a:r>
          </a:p>
          <a:p>
            <a:pPr lvl="1"/>
            <a:r>
              <a:rPr lang="en-US" dirty="0"/>
              <a:t>Follow EHS CCR on Twitter to get up to date scholarships @</a:t>
            </a:r>
            <a:r>
              <a:rPr lang="en-US" dirty="0" err="1"/>
              <a:t>CCRElkinsHS</a:t>
            </a:r>
            <a:endParaRPr lang="en-US" dirty="0"/>
          </a:p>
          <a:p>
            <a:r>
              <a:rPr lang="en-US" dirty="0"/>
              <a:t>Report any scholarship offers to CCR Advisor @ </a:t>
            </a:r>
            <a:r>
              <a:rPr lang="en-US" dirty="0">
                <a:hlinkClick r:id="rId2"/>
              </a:rPr>
              <a:t>Narietha.cartermccla@fortbendisd.com</a:t>
            </a:r>
            <a:r>
              <a:rPr lang="en-US" dirty="0"/>
              <a:t> – If you applied to school or not</a:t>
            </a:r>
          </a:p>
          <a:p>
            <a:r>
              <a:rPr lang="en-US" dirty="0"/>
              <a:t>Have your student sign-up for Raise.me for scholarship opportunities</a:t>
            </a:r>
          </a:p>
          <a:p>
            <a:pPr lvl="1"/>
            <a:r>
              <a:rPr lang="en-US" b="1" dirty="0" err="1"/>
              <a:t>RaiseMe</a:t>
            </a:r>
            <a:r>
              <a:rPr lang="en-US" dirty="0"/>
              <a:t> is a platform that helps 9-12th grade students prepare for college by earning scholarships for their achievements in high school. Over 250 colleges and universities have partnered with </a:t>
            </a:r>
            <a:r>
              <a:rPr lang="en-US" b="1" dirty="0" err="1"/>
              <a:t>RaiseMe</a:t>
            </a:r>
            <a:r>
              <a:rPr lang="en-US" dirty="0"/>
              <a:t>, and award micro-scholarships for both academics and extracurricular activities.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81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Lucida Calligraphy" panose="03010101010101010101" pitchFamily="66" charset="0"/>
              </a:rPr>
              <a:t>FAFSA – Oct 1</a:t>
            </a:r>
            <a:r>
              <a:rPr lang="en-US" baseline="30000" dirty="0">
                <a:latin typeface="Lucida Calligraphy" panose="03010101010101010101" pitchFamily="66" charset="0"/>
              </a:rPr>
              <a:t>st</a:t>
            </a:r>
            <a:r>
              <a:rPr lang="en-US" dirty="0">
                <a:latin typeface="Lucida Calligraphy" panose="03010101010101010101" pitchFamily="66" charset="0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75745" y="2150823"/>
            <a:ext cx="4185623" cy="576262"/>
          </a:xfrm>
        </p:spPr>
        <p:txBody>
          <a:bodyPr/>
          <a:lstStyle/>
          <a:p>
            <a:pPr algn="ctr"/>
            <a:r>
              <a:rPr lang="en-US" dirty="0"/>
              <a:t>Steps to Take </a:t>
            </a:r>
          </a:p>
          <a:p>
            <a:pPr algn="ctr"/>
            <a:r>
              <a:rPr lang="en-US" dirty="0"/>
              <a:t>( Complete by January 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lvl="1"/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FSAID.ed.gov – Parent &amp; Student Get FSA ID </a:t>
            </a:r>
          </a:p>
          <a:p>
            <a:pPr lvl="1"/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Financial – Oct 1</a:t>
            </a:r>
            <a:r>
              <a:rPr lang="en-US" sz="2800" baseline="30000" dirty="0">
                <a:latin typeface="Iskoola Pota" panose="020B0502040204020203" pitchFamily="34" charset="0"/>
                <a:cs typeface="Iskoola Pota" panose="020B0502040204020203" pitchFamily="34" charset="0"/>
              </a:rPr>
              <a:t>st</a:t>
            </a:r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 FAFSA goes live    (everyone should </a:t>
            </a:r>
            <a:r>
              <a:rPr lang="en-US" sz="2800" dirty="0" err="1">
                <a:latin typeface="Iskoola Pota" panose="020B0502040204020203" pitchFamily="34" charset="0"/>
                <a:cs typeface="Iskoola Pota" panose="020B0502040204020203" pitchFamily="34" charset="0"/>
              </a:rPr>
              <a:t>apply..period</a:t>
            </a:r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) FAFSA.ed.gov.</a:t>
            </a:r>
          </a:p>
          <a:p>
            <a:pPr lvl="1"/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Fun videos - </a:t>
            </a:r>
            <a:r>
              <a:rPr lang="en-US" dirty="0">
                <a:hlinkClick r:id="rId2"/>
              </a:rPr>
              <a:t>https://youtu.be/Ms1FXsyWgXw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2800" dirty="0" err="1">
                <a:latin typeface="Iskoola Pota" panose="020B0502040204020203" pitchFamily="34" charset="0"/>
                <a:cs typeface="Iskoola Pota" panose="020B0502040204020203" pitchFamily="34" charset="0"/>
              </a:rPr>
              <a:t>MyStudentAid</a:t>
            </a:r>
            <a:r>
              <a:rPr lang="en-US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 Mobile App is now available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5389742" cy="5762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Must complete </a:t>
            </a:r>
            <a:r>
              <a:rPr lang="en-US" dirty="0">
                <a:hlinkClick r:id="rId3"/>
              </a:rPr>
              <a:t>www.</a:t>
            </a:r>
            <a:r>
              <a:rPr lang="en-US" dirty="0">
                <a:latin typeface="Iskoola Pota" panose="020B0502040204020203" pitchFamily="34" charset="0"/>
                <a:cs typeface="Iskoola Pota" panose="020B0502040204020203" pitchFamily="34" charset="0"/>
                <a:hlinkClick r:id="rId3"/>
              </a:rPr>
              <a:t>FSAID.ed.gov</a:t>
            </a:r>
            <a:endParaRPr lang="en-US" dirty="0"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r>
              <a:rPr lang="en-US" dirty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en-US" dirty="0"/>
              <a:t> @ least 2 days before</a:t>
            </a:r>
          </a:p>
        </p:txBody>
      </p:sp>
      <p:pic>
        <p:nvPicPr>
          <p:cNvPr id="3" name="Content Placeholder 2" descr="Federal student aid still OK under shutdown | Voxitatis Blo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38" y="3217614"/>
            <a:ext cx="4186237" cy="2343646"/>
          </a:xfrm>
        </p:spPr>
      </p:pic>
    </p:spTree>
    <p:extLst>
      <p:ext uri="{BB962C8B-B14F-4D97-AF65-F5344CB8AC3E}">
        <p14:creationId xmlns:p14="http://schemas.microsoft.com/office/powerpoint/2010/main" val="1118835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81066" cy="1320800"/>
          </a:xfrm>
        </p:spPr>
        <p:txBody>
          <a:bodyPr/>
          <a:lstStyle/>
          <a:p>
            <a:pPr algn="ctr"/>
            <a:r>
              <a:rPr lang="en-US" dirty="0">
                <a:latin typeface="Lucida Calligraphy" panose="03010101010101010101" pitchFamily="66" charset="0"/>
              </a:rPr>
              <a:t>TASFA– Oct 1</a:t>
            </a:r>
            <a:r>
              <a:rPr lang="en-US" baseline="30000" dirty="0">
                <a:latin typeface="Lucida Calligraphy" panose="03010101010101010101" pitchFamily="66" charset="0"/>
              </a:rPr>
              <a:t>st</a:t>
            </a:r>
            <a:r>
              <a:rPr lang="en-US" dirty="0">
                <a:latin typeface="Lucida Calligraphy" panose="03010101010101010101" pitchFamily="66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600" kern="0" dirty="0">
                <a:solidFill>
                  <a:srgbClr val="FF0000"/>
                </a:solidFill>
                <a:ea typeface="+mj-ea"/>
              </a:rPr>
              <a:t> TASFA ( Due January 1)</a:t>
            </a:r>
          </a:p>
          <a:p>
            <a:pPr lvl="1"/>
            <a:r>
              <a:rPr lang="en-US" sz="3400" kern="0" dirty="0">
                <a:solidFill>
                  <a:srgbClr val="FF0000"/>
                </a:solidFill>
                <a:ea typeface="+mj-ea"/>
              </a:rPr>
              <a:t>If you are not a US Citizen, but are a Texas resident then complete the TASFA</a:t>
            </a:r>
          </a:p>
          <a:p>
            <a:pPr lvl="1"/>
            <a:r>
              <a:rPr lang="en-US" sz="3400" kern="0" dirty="0">
                <a:solidFill>
                  <a:srgbClr val="B9B1F6"/>
                </a:solidFill>
                <a:latin typeface="+mj-lt"/>
                <a:ea typeface="+mj-ea"/>
                <a:hlinkClick r:id="rId2"/>
              </a:rPr>
              <a:t>http://www.collegeforalltexans.com/index.cfm?objectid=A3119543-CBF8-C202-F1B0EEFD5F4B9805</a:t>
            </a:r>
            <a:endParaRPr lang="en-US" sz="3400" kern="0" dirty="0">
              <a:solidFill>
                <a:srgbClr val="B9B1F6"/>
              </a:solidFill>
              <a:latin typeface="+mj-lt"/>
              <a:ea typeface="+mj-ea"/>
            </a:endParaRPr>
          </a:p>
          <a:p>
            <a:pPr marL="457200" lvl="1" indent="0">
              <a:buNone/>
            </a:pPr>
            <a:endParaRPr lang="en-US" sz="3400" kern="0" dirty="0">
              <a:solidFill>
                <a:srgbClr val="B9B1F6"/>
              </a:solidFill>
              <a:latin typeface="+mj-lt"/>
              <a:ea typeface="+mj-ea"/>
            </a:endParaRPr>
          </a:p>
          <a:p>
            <a:endParaRPr lang="en-US" sz="3600" kern="0" dirty="0">
              <a:solidFill>
                <a:srgbClr val="B9B1F6"/>
              </a:solidFill>
              <a:latin typeface="Impac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337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13D9-1AD9-491A-9B43-93881911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Profile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C6F4D7-D123-46F8-AB87-73C5E0F58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242549"/>
            <a:ext cx="8596312" cy="371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81066" cy="13208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Lucida Calligraphy" panose="03010101010101010101" pitchFamily="66" charset="0"/>
              </a:rPr>
              <a:t>3 College Application Systems Used @ EHS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93889"/>
            <a:ext cx="8596668" cy="43474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3600" kern="0" dirty="0">
                <a:solidFill>
                  <a:srgbClr val="B9B1F6"/>
                </a:solidFill>
                <a:latin typeface="Impact"/>
                <a:ea typeface="+mj-ea"/>
              </a:rPr>
              <a:t> </a:t>
            </a:r>
            <a:r>
              <a:rPr lang="en-US" sz="3600" kern="0" dirty="0">
                <a:solidFill>
                  <a:srgbClr val="B9B1F6"/>
                </a:solidFill>
                <a:latin typeface="Impact"/>
                <a:ea typeface="+mj-ea"/>
                <a:hlinkClick r:id="rId2"/>
              </a:rPr>
              <a:t>www.Applytexas.org</a:t>
            </a:r>
            <a:r>
              <a:rPr lang="en-US" sz="3600" kern="0" dirty="0">
                <a:solidFill>
                  <a:srgbClr val="B9B1F6"/>
                </a:solidFill>
                <a:latin typeface="Impact"/>
                <a:ea typeface="+mj-ea"/>
              </a:rPr>
              <a:t> </a:t>
            </a:r>
          </a:p>
          <a:p>
            <a:r>
              <a:rPr lang="en-US" sz="3600" kern="0" dirty="0">
                <a:solidFill>
                  <a:srgbClr val="B9B1F6"/>
                </a:solidFill>
                <a:latin typeface="Impact"/>
                <a:ea typeface="+mj-ea"/>
              </a:rPr>
              <a:t> </a:t>
            </a:r>
            <a:r>
              <a:rPr lang="en-US" sz="3600" kern="0" dirty="0">
                <a:solidFill>
                  <a:srgbClr val="B9B1F6"/>
                </a:solidFill>
                <a:latin typeface="Impact"/>
                <a:ea typeface="+mj-ea"/>
                <a:hlinkClick r:id="rId3"/>
              </a:rPr>
              <a:t>https://www.commonapp.org/</a:t>
            </a:r>
            <a:endParaRPr lang="en-US" sz="3600" kern="0" dirty="0">
              <a:solidFill>
                <a:srgbClr val="B9B1F6"/>
              </a:solidFill>
              <a:latin typeface="Impact"/>
              <a:ea typeface="+mj-ea"/>
            </a:endParaRPr>
          </a:p>
          <a:p>
            <a:pPr lvl="1"/>
            <a:r>
              <a:rPr lang="en-US" kern="0" dirty="0">
                <a:solidFill>
                  <a:srgbClr val="FF0000"/>
                </a:solidFill>
                <a:ea typeface="+mj-ea"/>
              </a:rPr>
              <a:t>DO NOT use Common App for University of Houston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3600" dirty="0">
                <a:hlinkClick r:id="rId4"/>
              </a:rPr>
              <a:t>https://commonblackcollegeapp.com/</a:t>
            </a:r>
            <a:r>
              <a:rPr lang="en-US" sz="3600" dirty="0"/>
              <a:t> </a:t>
            </a:r>
            <a:r>
              <a:rPr lang="en-US" dirty="0"/>
              <a:t>- </a:t>
            </a:r>
          </a:p>
          <a:p>
            <a:pPr lvl="1"/>
            <a:r>
              <a:rPr lang="en-US" dirty="0"/>
              <a:t>Black Common App - Only costs $20 for students to apply to all 56 of its affiliated colleges. </a:t>
            </a:r>
          </a:p>
          <a:p>
            <a:pPr lvl="1"/>
            <a:r>
              <a:rPr lang="en-US" dirty="0"/>
              <a:t>Have not identified a Historically Serving Institution common app or </a:t>
            </a:r>
            <a:r>
              <a:rPr lang="en-US" dirty="0" err="1"/>
              <a:t>Indenginous</a:t>
            </a:r>
            <a:r>
              <a:rPr lang="en-US" dirty="0"/>
              <a:t> common app</a:t>
            </a:r>
          </a:p>
          <a:p>
            <a:r>
              <a:rPr lang="en-US" sz="3500" dirty="0">
                <a:solidFill>
                  <a:schemeClr val="accent1"/>
                </a:solidFill>
                <a:latin typeface="Impact" panose="020B0806030902050204" pitchFamily="34" charset="0"/>
              </a:rPr>
              <a:t>Coalition Apps are </a:t>
            </a:r>
            <a:r>
              <a:rPr lang="en-US" sz="3500" dirty="0">
                <a:solidFill>
                  <a:srgbClr val="FF0000"/>
                </a:solidFill>
                <a:latin typeface="Impact" panose="020B0806030902050204" pitchFamily="34" charset="0"/>
              </a:rPr>
              <a:t>NOT</a:t>
            </a:r>
            <a:r>
              <a:rPr lang="en-US" sz="3500" dirty="0">
                <a:solidFill>
                  <a:schemeClr val="accent1"/>
                </a:solidFill>
                <a:latin typeface="Impact" panose="020B0806030902050204" pitchFamily="34" charset="0"/>
              </a:rPr>
              <a:t> used @ EHS due to lack of user friendliness</a:t>
            </a:r>
          </a:p>
        </p:txBody>
      </p:sp>
    </p:spTree>
    <p:extLst>
      <p:ext uri="{BB962C8B-B14F-4D97-AF65-F5344CB8AC3E}">
        <p14:creationId xmlns:p14="http://schemas.microsoft.com/office/powerpoint/2010/main" val="424056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987" y="2399471"/>
            <a:ext cx="1328956" cy="14446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Meet our </a:t>
            </a:r>
            <a:b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Counseling &amp; CCR Staff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4060579"/>
            <a:ext cx="2960388" cy="95553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000" dirty="0">
                <a:solidFill>
                  <a:srgbClr val="0066FF"/>
                </a:solidFill>
              </a:rPr>
              <a:t>Counseling Office – 402</a:t>
            </a:r>
          </a:p>
          <a:p>
            <a:pPr algn="ctr"/>
            <a:r>
              <a:rPr lang="en-US" sz="2000" dirty="0">
                <a:solidFill>
                  <a:srgbClr val="0066FF"/>
                </a:solidFill>
              </a:rPr>
              <a:t>CCR – Rm. 447 </a:t>
            </a:r>
          </a:p>
          <a:p>
            <a:pPr algn="ctr"/>
            <a:r>
              <a:rPr lang="en-US" sz="2000" dirty="0">
                <a:solidFill>
                  <a:srgbClr val="0066FF"/>
                </a:solidFill>
              </a:rPr>
              <a:t>( next to dance room)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066FF"/>
              </a:solidFill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rgbClr val="0066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19" y="5161490"/>
            <a:ext cx="1568524" cy="138962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59" y="219096"/>
            <a:ext cx="1635282" cy="2180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65" y="219096"/>
            <a:ext cx="1635282" cy="2180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23" y="3829239"/>
            <a:ext cx="1599362" cy="213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66" y="174598"/>
            <a:ext cx="1635281" cy="2180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59" y="3829239"/>
            <a:ext cx="1577384" cy="21031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0" y="344930"/>
            <a:ext cx="1216607" cy="1581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42" y="344930"/>
            <a:ext cx="1112672" cy="1675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380" y="2020067"/>
            <a:ext cx="1362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Audrey Wynne – Counselor Clerk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07342" y="2020067"/>
            <a:ext cx="1386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Andrea Adams – Counselor Clerk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4983" y="2643809"/>
            <a:ext cx="1397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Dina Powis – Lead Counselor Sn-z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7757" y="2643809"/>
            <a:ext cx="1232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Braiyon Sands</a:t>
            </a:r>
          </a:p>
          <a:p>
            <a:r>
              <a:rPr lang="en-US" sz="1600" dirty="0"/>
              <a:t>P-Sm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65704" y="2643809"/>
            <a:ext cx="1432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Richerica Wolf</a:t>
            </a:r>
          </a:p>
          <a:p>
            <a:r>
              <a:rPr lang="en-US" sz="1600" dirty="0"/>
              <a:t>Cl-G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4983" y="5977575"/>
            <a:ext cx="1397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Jourdan Wortham</a:t>
            </a:r>
          </a:p>
          <a:p>
            <a:r>
              <a:rPr lang="en-US" sz="1600" dirty="0"/>
              <a:t>H-K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97757" y="5977575"/>
            <a:ext cx="123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sz="1600" dirty="0"/>
              <a:t>athleen</a:t>
            </a:r>
          </a:p>
          <a:p>
            <a:r>
              <a:rPr lang="en-US" sz="1600" dirty="0"/>
              <a:t>Fey</a:t>
            </a:r>
          </a:p>
          <a:p>
            <a:r>
              <a:rPr lang="en-US" sz="1600" dirty="0"/>
              <a:t>A-</a:t>
            </a:r>
            <a:r>
              <a:rPr lang="en-US" sz="1600" dirty="0" err="1"/>
              <a:t>Ck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865704" y="6142383"/>
            <a:ext cx="143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Georgia Hicks</a:t>
            </a:r>
          </a:p>
          <a:p>
            <a:r>
              <a:rPr lang="en-US" sz="1400" dirty="0"/>
              <a:t>L-O</a:t>
            </a:r>
          </a:p>
        </p:txBody>
      </p:sp>
      <p:pic>
        <p:nvPicPr>
          <p:cNvPr id="21" name="Picture 20" descr="A picture containing person, smiling&#10;&#10;Description automatically generated">
            <a:extLst>
              <a:ext uri="{FF2B5EF4-FFF2-40B4-BE49-F238E27FC236}">
                <a16:creationId xmlns:a16="http://schemas.microsoft.com/office/drawing/2014/main" id="{52DF1DF9-5D55-484D-9507-58C87011C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2961" y="3781346"/>
            <a:ext cx="1635282" cy="218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8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4695" y="179882"/>
            <a:ext cx="12771619" cy="175051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Upcoming </a:t>
            </a:r>
            <a:br>
              <a:rPr lang="en-US" sz="3200" b="1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32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College &amp; Career Focused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662"/>
            <a:ext cx="10613036" cy="403235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Tx/>
              <a:buChar char="-"/>
            </a:pPr>
            <a:r>
              <a:rPr lang="en-US" sz="1600" b="1" dirty="0">
                <a:solidFill>
                  <a:srgbClr val="FF0000"/>
                </a:solidFill>
              </a:rPr>
              <a:t>Senior visits w/CCR &amp; assigned Counselor </a:t>
            </a:r>
          </a:p>
          <a:p>
            <a:pPr lvl="1">
              <a:lnSpc>
                <a:spcPct val="120000"/>
              </a:lnSpc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Occurred last week where students learned how to apply to college and everything that goes along with it.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District College Fair – Oct 7th &amp; Oct 15th – Great Sessions &amp; More Info. for Virtual Log-in to Come 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( Flyers &amp; Log-in Instructions coming soon)</a:t>
            </a:r>
          </a:p>
          <a:p>
            <a:pPr lvl="1">
              <a:lnSpc>
                <a:spcPct val="120000"/>
              </a:lnSpc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Want to play collegiate level sports?: NCAA Clearinghouse Virtual Presentation 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</a:rPr>
              <a:t>Date is forthcoming– ( Flyers &amp; Log-in Instructions coming soon)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1600" b="1" dirty="0">
                <a:solidFill>
                  <a:srgbClr val="FF0000"/>
                </a:solidFill>
              </a:rPr>
              <a:t>September 30 – On-line Virtual FAFSA Night (How to)</a:t>
            </a:r>
          </a:p>
          <a:p>
            <a:pPr lvl="1">
              <a:lnSpc>
                <a:spcPct val="120000"/>
              </a:lnSpc>
            </a:pPr>
            <a:r>
              <a:rPr lang="en-US" sz="1400" b="1" dirty="0">
                <a:solidFill>
                  <a:srgbClr val="00B0F0"/>
                </a:solidFill>
              </a:rPr>
              <a:t>Fort Bend ISD FAFSA &amp; TASFA Parent Night with Lori Blust from WCJC</a:t>
            </a:r>
          </a:p>
        </p:txBody>
      </p:sp>
    </p:spTree>
    <p:extLst>
      <p:ext uri="{BB962C8B-B14F-4D97-AF65-F5344CB8AC3E}">
        <p14:creationId xmlns:p14="http://schemas.microsoft.com/office/powerpoint/2010/main" val="279586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what we say!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sz="3200" dirty="0">
                <a:solidFill>
                  <a:srgbClr val="0066FF"/>
                </a:solidFill>
              </a:rPr>
              <a:t>Video </a:t>
            </a:r>
            <a:r>
              <a:rPr lang="en-US" sz="3200" dirty="0">
                <a:solidFill>
                  <a:srgbClr val="0066FF"/>
                </a:solidFill>
                <a:hlinkClick r:id="rId4"/>
              </a:rPr>
              <a:t>https://youtu.be/r-Yn4b9iClE</a:t>
            </a:r>
            <a:r>
              <a:rPr lang="en-US" sz="3200" dirty="0">
                <a:solidFill>
                  <a:srgbClr val="0066FF"/>
                </a:solidFill>
              </a:rPr>
              <a:t> - Stop @ 3:45</a:t>
            </a:r>
          </a:p>
          <a:p>
            <a:pPr marL="0" indent="0">
              <a:buNone/>
            </a:pPr>
            <a:endParaRPr lang="en-US" sz="3200" dirty="0">
              <a:solidFill>
                <a:srgbClr val="0066FF"/>
              </a:solidFill>
            </a:endParaRPr>
          </a:p>
          <a:p>
            <a:pPr>
              <a:buFontTx/>
              <a:buChar char="-"/>
            </a:pPr>
            <a:r>
              <a:rPr lang="en-US" sz="3200" dirty="0">
                <a:solidFill>
                  <a:srgbClr val="0066FF"/>
                </a:solidFill>
              </a:rPr>
              <a:t>Video 2 </a:t>
            </a:r>
            <a:r>
              <a:rPr lang="en-US" sz="3200" u="sng" dirty="0">
                <a:hlinkClick r:id="rId5"/>
              </a:rPr>
              <a:t>https://youtu.be/bvteruuBknA</a:t>
            </a:r>
            <a:endParaRPr lang="en-US" sz="3200" u="sng" dirty="0"/>
          </a:p>
          <a:p>
            <a:pPr>
              <a:buFontTx/>
              <a:buChar char="-"/>
            </a:pPr>
            <a:endParaRPr lang="en-US" sz="3200" u="sng" dirty="0"/>
          </a:p>
          <a:p>
            <a:pPr>
              <a:buFontTx/>
              <a:buChar char="-"/>
            </a:pPr>
            <a:endParaRPr lang="en-US" sz="3200" dirty="0"/>
          </a:p>
          <a:p>
            <a:endParaRPr lang="en-US" dirty="0"/>
          </a:p>
        </p:txBody>
      </p:sp>
      <p:pic>
        <p:nvPicPr>
          <p:cNvPr id="4" name="Free and Reduced Lun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530968" cy="1320800"/>
          </a:xfrm>
        </p:spPr>
        <p:txBody>
          <a:bodyPr>
            <a:normAutofit/>
          </a:bodyPr>
          <a:lstStyle/>
          <a:p>
            <a:pPr algn="ctr"/>
            <a:b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Let us Help you Help your students become their </a:t>
            </a:r>
            <a:b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OWN ADVOCATE</a:t>
            </a:r>
            <a:endParaRPr lang="en-US" sz="24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18543"/>
            <a:ext cx="8596668" cy="382281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300000"/>
              </a:lnSpc>
              <a:buFontTx/>
              <a:buChar char="-"/>
            </a:pPr>
            <a:r>
              <a:rPr lang="en-US" sz="2800" dirty="0">
                <a:solidFill>
                  <a:srgbClr val="0066FF"/>
                </a:solidFill>
              </a:rPr>
              <a:t>Let Go Video </a:t>
            </a:r>
            <a:r>
              <a:rPr lang="en-US" sz="2800" dirty="0">
                <a:solidFill>
                  <a:srgbClr val="0066FF"/>
                </a:solidFill>
                <a:hlinkClick r:id="rId2"/>
              </a:rPr>
              <a:t>https://youtu.be/r-Yn4b9iClE</a:t>
            </a:r>
            <a:r>
              <a:rPr lang="en-US" sz="2800" dirty="0">
                <a:solidFill>
                  <a:srgbClr val="0066FF"/>
                </a:solidFill>
              </a:rPr>
              <a:t> - Stop @ 3:45</a:t>
            </a:r>
          </a:p>
          <a:p>
            <a:pPr>
              <a:lnSpc>
                <a:spcPct val="300000"/>
              </a:lnSpc>
              <a:buFontTx/>
              <a:buChar char="-"/>
            </a:pPr>
            <a:r>
              <a:rPr lang="en-US" sz="2800" dirty="0">
                <a:solidFill>
                  <a:srgbClr val="0066FF"/>
                </a:solidFill>
              </a:rPr>
              <a:t>Allow Us to Help Your students become college ready: Video 2 </a:t>
            </a:r>
            <a:r>
              <a:rPr lang="en-US" sz="2800" u="sng" dirty="0"/>
              <a:t>https://fortbend-my.sharepoint.com/:u:/r/personal/elias_reyes_fortbendisd_com/Documents/Open%20Door/Open%20Door.zip?csf=1&amp;web=1&amp;e=Qogt1t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9803"/>
            <a:ext cx="8596668" cy="809469"/>
          </a:xfrm>
        </p:spPr>
        <p:txBody>
          <a:bodyPr/>
          <a:lstStyle/>
          <a:p>
            <a:pPr algn="ctr"/>
            <a:r>
              <a:rPr lang="en-US" b="1" dirty="0">
                <a:latin typeface="Lucida Calligraphy" panose="03010101010101010101" pitchFamily="66" charset="0"/>
              </a:rPr>
              <a:t>Email Etiquette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944380"/>
            <a:ext cx="10490338" cy="569626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050" b="1" dirty="0">
                <a:latin typeface="+mj-lt"/>
              </a:rPr>
              <a:t>We don’t know who is emailing us many times.  Tell us who you are.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PROPER SALUTATION </a:t>
            </a:r>
            <a:r>
              <a:rPr lang="en-US" sz="1050" b="1" dirty="0">
                <a:latin typeface="+mj-lt"/>
              </a:rPr>
              <a:t>- Always start out your email with a polite “Dear” or “Hello” followed by your teacher’s name/title (Dr. XYZ, Professor XYZ, etc.).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b="1" dirty="0">
                <a:latin typeface="+mj-lt"/>
              </a:rPr>
              <a:t>Tip: If you want to know their proper title, check the class syllabus!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INTRODUCE YOURSELF </a:t>
            </a:r>
            <a:r>
              <a:rPr lang="en-US" sz="1050" b="1" dirty="0">
                <a:latin typeface="+mj-lt"/>
              </a:rPr>
              <a:t>- Even if your teacher knows who you are, it can never hurt to give a brief introduction.  Simply giving your preferred name, year, major, and the course you’re enrolled in can provide a great deal of context.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USE CORRECT GRAMMAR AND SPELLING </a:t>
            </a:r>
            <a:r>
              <a:rPr lang="en-US" sz="1050" b="1" dirty="0">
                <a:latin typeface="+mj-lt"/>
              </a:rPr>
              <a:t>- An email is more formal than a text or message on social media, so be sure this is reflected in your writing (no abbreviations/acronyms).  Be sure not only to use spelling/grammar check, but also proofread the email.  You can even ask a friend or roommate to give it one final read-through.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USE A FORMAL CLOSING </a:t>
            </a:r>
            <a:r>
              <a:rPr lang="en-US" sz="1050" b="1" dirty="0">
                <a:latin typeface="+mj-lt"/>
              </a:rPr>
              <a:t>- Conclude your email with a closing, such as “Best regards”, “Sincerely”, or “Thank you” followed by your name.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b="1" dirty="0">
                <a:latin typeface="+mj-lt"/>
              </a:rPr>
              <a:t>Tip: Set up a signature on your Purdue email account that include your full name, major, and intended graduation year. To learn how to do this, click here.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dirty="0">
                <a:latin typeface="Arial Black" panose="020B0A04020102020204" pitchFamily="34" charset="0"/>
              </a:rPr>
              <a:t>EXAMPLE EMAIL TO A Faculty Member/Counselor: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dirty="0">
                <a:latin typeface="Arial Black" panose="020B0A04020102020204" pitchFamily="34" charset="0"/>
              </a:rPr>
              <a:t>Dear (Mr., Ms., Dr.) Smith,</a:t>
            </a:r>
            <a:br>
              <a:rPr lang="en-US" sz="1050" dirty="0">
                <a:latin typeface="Arial Black" panose="020B0A04020102020204" pitchFamily="34" charset="0"/>
              </a:rPr>
            </a:br>
            <a:r>
              <a:rPr lang="en-US" sz="1050" dirty="0">
                <a:latin typeface="Arial Black" panose="020B0A04020102020204" pitchFamily="34" charset="0"/>
              </a:rPr>
              <a:t>My name is Emma Jones and I am a sophomore in your Tuesday/Thursday General Physics Class. I am writing because in class yesterday you mentioned having some open positions in your research lab. I found the summary of your project very interesting, and I would like to learn more and possibly talk to you about joining the lab. Is there a time in the coming weeks that we could meet?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dirty="0">
                <a:latin typeface="Arial Black" panose="020B0A04020102020204" pitchFamily="34" charset="0"/>
              </a:rPr>
              <a:t>Thank you for your time and I look forward to hearing from you soon!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50" dirty="0">
                <a:latin typeface="Arial Black" panose="020B0A04020102020204" pitchFamily="34" charset="0"/>
              </a:rPr>
              <a:t>Best regards, Emma</a:t>
            </a:r>
            <a:br>
              <a:rPr lang="en-US" sz="1050" dirty="0">
                <a:latin typeface="Arial Black" panose="020B0A04020102020204" pitchFamily="34" charset="0"/>
              </a:rPr>
            </a:br>
            <a:r>
              <a:rPr lang="en-US" sz="1050" dirty="0" err="1">
                <a:latin typeface="Arial Black" panose="020B0A04020102020204" pitchFamily="34" charset="0"/>
              </a:rPr>
              <a:t>Emma</a:t>
            </a:r>
            <a:r>
              <a:rPr lang="en-US" sz="1050" dirty="0">
                <a:latin typeface="Arial Black" panose="020B0A04020102020204" pitchFamily="34" charset="0"/>
              </a:rPr>
              <a:t> Jones</a:t>
            </a:r>
            <a:br>
              <a:rPr lang="en-US" sz="1050" dirty="0">
                <a:latin typeface="Arial Black" panose="020B0A04020102020204" pitchFamily="34" charset="0"/>
              </a:rPr>
            </a:br>
            <a:r>
              <a:rPr lang="en-US" sz="1050" dirty="0">
                <a:latin typeface="Arial Black" panose="020B0A04020102020204" pitchFamily="34" charset="0"/>
              </a:rPr>
              <a:t>Student ID: 123456</a:t>
            </a:r>
            <a:br>
              <a:rPr lang="en-US" sz="1050" dirty="0">
                <a:latin typeface="Arial Black" panose="020B0A04020102020204" pitchFamily="34" charset="0"/>
              </a:rPr>
            </a:br>
            <a:r>
              <a:rPr lang="en-US" sz="1050" dirty="0">
                <a:latin typeface="Arial Black" panose="020B0A04020102020204" pitchFamily="34" charset="0"/>
              </a:rPr>
              <a:t>Applied Physics, Class of 2022</a:t>
            </a:r>
            <a:endParaRPr lang="en-US" sz="1100" dirty="0"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hlinkClick r:id="rId2"/>
              </a:rPr>
              <a:t>*https://www.purdue.edu/advisors/students/email.php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6733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3" y="609600"/>
            <a:ext cx="10553076" cy="13208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Lucida Calligraphy" panose="03010101010101010101" pitchFamily="66" charset="0"/>
              </a:rPr>
              <a:t>11</a:t>
            </a:r>
            <a:r>
              <a:rPr lang="en-US" b="1" baseline="30000" dirty="0">
                <a:latin typeface="Lucida Calligraphy" panose="03010101010101010101" pitchFamily="66" charset="0"/>
              </a:rPr>
              <a:t>th</a:t>
            </a:r>
            <a:r>
              <a:rPr lang="en-US" b="1" dirty="0">
                <a:latin typeface="Lucida Calligraphy" panose="03010101010101010101" pitchFamily="66" charset="0"/>
              </a:rPr>
              <a:t> Graders PSAT NMSQT</a:t>
            </a:r>
            <a:br>
              <a:rPr lang="en-US" b="1" dirty="0">
                <a:latin typeface="Lucida Calligraphy" panose="03010101010101010101" pitchFamily="66" charset="0"/>
              </a:rPr>
            </a:br>
            <a:r>
              <a:rPr lang="en-US" b="1" dirty="0">
                <a:latin typeface="Lucida Calligraphy" panose="03010101010101010101" pitchFamily="66" charset="0"/>
              </a:rPr>
              <a:t>Oct 13th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Study 30 minutes a day until PSAT &amp; take free practice exam in simulated testing room</a:t>
            </a:r>
          </a:p>
          <a:p>
            <a:r>
              <a:rPr lang="en-US" dirty="0"/>
              <a:t>	What does that look like?</a:t>
            </a:r>
          </a:p>
          <a:p>
            <a:r>
              <a:rPr lang="en-US" dirty="0"/>
              <a:t>Why is the PSAT so important?</a:t>
            </a:r>
          </a:p>
          <a:p>
            <a:r>
              <a:rPr lang="en-US" dirty="0"/>
              <a:t>What does a good PSAT score usher in?</a:t>
            </a:r>
          </a:p>
          <a:p>
            <a:r>
              <a:rPr lang="en-US" dirty="0"/>
              <a:t>Try to incentivize your students to study for the upcoming exam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3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3" y="0"/>
            <a:ext cx="10553076" cy="1930400"/>
          </a:xfrm>
        </p:spPr>
        <p:txBody>
          <a:bodyPr/>
          <a:lstStyle/>
          <a:p>
            <a:pPr algn="ctr"/>
            <a:r>
              <a:rPr lang="en-US" b="1" dirty="0">
                <a:latin typeface="Lucida Calligraphy" panose="03010101010101010101" pitchFamily="66" charset="0"/>
              </a:rPr>
              <a:t>Test Optional, </a:t>
            </a:r>
            <a:br>
              <a:rPr lang="en-US" b="1" dirty="0">
                <a:latin typeface="Lucida Calligraphy" panose="03010101010101010101" pitchFamily="66" charset="0"/>
              </a:rPr>
            </a:br>
            <a:r>
              <a:rPr lang="en-US" b="1" dirty="0">
                <a:latin typeface="Lucida Calligraphy" panose="03010101010101010101" pitchFamily="66" charset="0"/>
              </a:rPr>
              <a:t>Test-Flexible, &amp; Test-Blind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304144"/>
            <a:ext cx="10775151" cy="4737219"/>
          </a:xfrm>
        </p:spPr>
        <p:txBody>
          <a:bodyPr>
            <a:noAutofit/>
          </a:bodyPr>
          <a:lstStyle/>
          <a:p>
            <a:r>
              <a:rPr lang="en-US" sz="1200" b="1" dirty="0"/>
              <a:t>A test-optional college</a:t>
            </a:r>
            <a:r>
              <a:rPr lang="en-US" sz="1200" dirty="0"/>
              <a:t> lets students decide whether they want to submit test scores with their application. Most test-optional schools will consider SAT and ACT scores if they are submitted, but focus on other factors they believe are stronger predictors of a student’s potential to succeed in college. These schools look at a student’s essays, recommendations, grades, and coursework just as (or more) closely than your test scores.</a:t>
            </a:r>
            <a:endParaRPr lang="en-US" sz="1200" b="1" dirty="0"/>
          </a:p>
          <a:p>
            <a:r>
              <a:rPr lang="en-US" sz="1200" b="1" dirty="0"/>
              <a:t>A test-flexible</a:t>
            </a:r>
            <a:r>
              <a:rPr lang="en-US" sz="1200" dirty="0"/>
              <a:t> </a:t>
            </a:r>
            <a:r>
              <a:rPr lang="en-US" sz="1200" b="1" dirty="0"/>
              <a:t>college</a:t>
            </a:r>
            <a:r>
              <a:rPr lang="en-US" sz="1200" dirty="0"/>
              <a:t> lets students submit other test scores in place of the SAT or ACT, such as one or more SAT Subject Tests, an International Baccalaureate exam, or Advanced Placement test.</a:t>
            </a:r>
            <a:endParaRPr lang="en-US" sz="1200" b="1" dirty="0"/>
          </a:p>
          <a:p>
            <a:r>
              <a:rPr lang="en-US" sz="1200" b="1" dirty="0"/>
              <a:t>A test-blind college</a:t>
            </a:r>
            <a:r>
              <a:rPr lang="en-US" sz="1200" dirty="0"/>
              <a:t> will not consider test scores, even if you submit them.</a:t>
            </a:r>
          </a:p>
          <a:p>
            <a:r>
              <a:rPr lang="en-US" sz="1200" dirty="0"/>
              <a:t>Determine if the college you are applying to is test optional or test blind:</a:t>
            </a:r>
          </a:p>
          <a:p>
            <a:pPr lvl="1"/>
            <a:r>
              <a:rPr lang="en-US" sz="1200" dirty="0">
                <a:hlinkClick r:id="rId2"/>
              </a:rPr>
              <a:t>https://www.fairtest.org/</a:t>
            </a:r>
            <a:endParaRPr lang="en-US" sz="1200" dirty="0"/>
          </a:p>
          <a:p>
            <a:r>
              <a:rPr lang="en-US" sz="1200" b="1" dirty="0"/>
              <a:t>Test-Optional Policies Differ from College to College</a:t>
            </a:r>
          </a:p>
          <a:p>
            <a:r>
              <a:rPr lang="en-US" sz="1200" dirty="0"/>
              <a:t>Some test-optional policies come with restrictions. For example:</a:t>
            </a:r>
          </a:p>
          <a:p>
            <a:r>
              <a:rPr lang="en-US" sz="1200" dirty="0"/>
              <a:t>Some colleges require test scores for out-of-state or international students, or for students pursuing certain majors.</a:t>
            </a:r>
          </a:p>
          <a:p>
            <a:r>
              <a:rPr lang="en-US" sz="1200" dirty="0"/>
              <a:t>Some test-optional schools may determine your test-optional eligibility using an index calculated from your GPA, test scores, and class rank.</a:t>
            </a:r>
          </a:p>
          <a:p>
            <a:r>
              <a:rPr lang="en-US" sz="1200" dirty="0"/>
              <a:t>Some schools may ask you to submit test scores for placement in the freshman class or to take a placement exam.</a:t>
            </a:r>
          </a:p>
          <a:p>
            <a:r>
              <a:rPr lang="en-US" sz="1200" dirty="0"/>
              <a:t>Some may ask for additional materials instead of test scores, such as samples of your academic work, scientific research, or additional recommendation letters.</a:t>
            </a:r>
          </a:p>
          <a:p>
            <a:r>
              <a:rPr lang="en-US" sz="1200" dirty="0"/>
              <a:t>Due to COVID-19, many colleges have changed or lifted some of these restrictions, so be sure to check with the college to confirm how it will use test scores in the admissions process.</a:t>
            </a:r>
          </a:p>
          <a:p>
            <a:r>
              <a:rPr lang="en-US" sz="1200" b="1" dirty="0"/>
              <a:t>Other Parts of Your Application Will Be Closely Scrutinized</a:t>
            </a:r>
          </a:p>
          <a:p>
            <a:pPr lvl="1"/>
            <a:r>
              <a:rPr lang="en-US" sz="1200" dirty="0"/>
              <a:t>Colleges want as much information about you as possible. So without test scores, it’s likely that other parts of your application -- your grades and grade trends, essays, extracurricular activities, and achievements -- must be strong enough to make the college want to admit you.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740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530968" cy="1320800"/>
          </a:xfrm>
        </p:spPr>
        <p:txBody>
          <a:bodyPr>
            <a:normAutofit/>
          </a:bodyPr>
          <a:lstStyle/>
          <a:p>
            <a:pPr algn="ctr"/>
            <a:b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Let us Help you Help your students become their </a:t>
            </a:r>
            <a:b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OWN ADVOCATE</a:t>
            </a:r>
            <a:endParaRPr lang="en-US" sz="24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18543"/>
            <a:ext cx="8596668" cy="3822819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  <a:buFontTx/>
              <a:buChar char="-"/>
            </a:pPr>
            <a:r>
              <a:rPr lang="en-US" sz="2800" dirty="0">
                <a:solidFill>
                  <a:srgbClr val="0066FF"/>
                </a:solidFill>
              </a:rPr>
              <a:t>Video </a:t>
            </a:r>
            <a:r>
              <a:rPr lang="en-US" sz="2800" dirty="0">
                <a:solidFill>
                  <a:srgbClr val="0066FF"/>
                </a:solidFill>
                <a:hlinkClick r:id="rId2"/>
              </a:rPr>
              <a:t>https://youtu.be/r-Yn4b9iClE</a:t>
            </a:r>
            <a:r>
              <a:rPr lang="en-US" sz="2800" dirty="0">
                <a:solidFill>
                  <a:srgbClr val="0066FF"/>
                </a:solidFill>
              </a:rPr>
              <a:t> - Stop @ 3:45</a:t>
            </a:r>
          </a:p>
          <a:p>
            <a:pPr>
              <a:lnSpc>
                <a:spcPct val="300000"/>
              </a:lnSpc>
              <a:buFontTx/>
              <a:buChar char="-"/>
            </a:pPr>
            <a:r>
              <a:rPr lang="en-US" sz="2800" dirty="0">
                <a:solidFill>
                  <a:srgbClr val="0066FF"/>
                </a:solidFill>
              </a:rPr>
              <a:t>Video 2 </a:t>
            </a:r>
            <a:r>
              <a:rPr lang="en-US" sz="2800" u="sng" dirty="0">
                <a:hlinkClick r:id="rId3"/>
              </a:rPr>
              <a:t>https://youtu.be/bvteruuBknA</a:t>
            </a:r>
            <a:endParaRPr lang="en-US" sz="2800" u="sng" dirty="0"/>
          </a:p>
          <a:p>
            <a:pPr>
              <a:lnSpc>
                <a:spcPct val="300000"/>
              </a:lnSpc>
              <a:buFontTx/>
              <a:buChar char="-"/>
            </a:pP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64" y="2038409"/>
            <a:ext cx="10138527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426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830FB572A0DC459915149104425A5F" ma:contentTypeVersion="15" ma:contentTypeDescription="Create a new document." ma:contentTypeScope="" ma:versionID="0276c108d706cd1e6c9b564249c0e8b3">
  <xsd:schema xmlns:xsd="http://www.w3.org/2001/XMLSchema" xmlns:xs="http://www.w3.org/2001/XMLSchema" xmlns:p="http://schemas.microsoft.com/office/2006/metadata/properties" xmlns:ns1="http://schemas.microsoft.com/sharepoint/v3" xmlns:ns3="3dc4c64a-f321-4ced-906d-5668954e45bf" xmlns:ns4="a6c1440d-790e-42c3-8fe4-96673382f5a6" targetNamespace="http://schemas.microsoft.com/office/2006/metadata/properties" ma:root="true" ma:fieldsID="2ca0e02833263046408f8876ab24ced1" ns1:_="" ns3:_="" ns4:_="">
    <xsd:import namespace="http://schemas.microsoft.com/sharepoint/v3"/>
    <xsd:import namespace="3dc4c64a-f321-4ced-906d-5668954e45bf"/>
    <xsd:import namespace="a6c1440d-790e-42c3-8fe4-96673382f5a6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4c64a-f321-4ced-906d-5668954e45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1440d-790e-42c3-8fe4-96673382f5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DB87300-A79E-48EF-82DF-B966088CDA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dc4c64a-f321-4ced-906d-5668954e45bf"/>
    <ds:schemaRef ds:uri="a6c1440d-790e-42c3-8fe4-96673382f5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D5DA3A-5824-4D08-94EB-E0CA4D2061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EEFB87-9014-475A-A168-3D101D9FE63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9566</TotalTime>
  <Words>2095</Words>
  <Application>Microsoft Office PowerPoint</Application>
  <PresentationFormat>Widescreen</PresentationFormat>
  <Paragraphs>162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Bauhaus 93</vt:lpstr>
      <vt:lpstr>Impact</vt:lpstr>
      <vt:lpstr>Iskoola Pota</vt:lpstr>
      <vt:lpstr>Lucida Calligraphy</vt:lpstr>
      <vt:lpstr>Lucida Handwriting</vt:lpstr>
      <vt:lpstr>Trebuchet MS</vt:lpstr>
      <vt:lpstr>Wingdings 3</vt:lpstr>
      <vt:lpstr>Facet</vt:lpstr>
      <vt:lpstr>Elkins High School CCR &amp; Counseling  11th &amp; 12th Grade Parent Night</vt:lpstr>
      <vt:lpstr>Please Meet our  Counseling &amp; CCR Staff</vt:lpstr>
      <vt:lpstr>Upcoming  College &amp; Career Focused Programs</vt:lpstr>
      <vt:lpstr>See what we say!</vt:lpstr>
      <vt:lpstr> Let us Help you Help your students become their  OWN ADVOCATE</vt:lpstr>
      <vt:lpstr>Email Etiquette</vt:lpstr>
      <vt:lpstr>11th Graders PSAT NMSQT Oct 13th</vt:lpstr>
      <vt:lpstr>Test Optional,  Test-Flexible, &amp; Test-Blind</vt:lpstr>
      <vt:lpstr> Let us Help you Help your students become their  OWN ADVOCATE</vt:lpstr>
      <vt:lpstr>11th Graders  Students Need to Identify 6-10 colleges</vt:lpstr>
      <vt:lpstr>12th Graders  Students Need to Apply to 6-10 colleges</vt:lpstr>
      <vt:lpstr>Virtual College Fairs – Sign Up Today</vt:lpstr>
      <vt:lpstr>11th &amp; 12th - Let the Search Begin – Family Dinner Discussion Times</vt:lpstr>
      <vt:lpstr>Seniors  - Discussion with your student</vt:lpstr>
      <vt:lpstr>Scholarships</vt:lpstr>
      <vt:lpstr>FAFSA – Oct 1st </vt:lpstr>
      <vt:lpstr>TASFA– Oct 1st </vt:lpstr>
      <vt:lpstr>CSS Profile</vt:lpstr>
      <vt:lpstr>3 College Application Systems Used @ EHS</vt:lpstr>
    </vt:vector>
  </TitlesOfParts>
  <Company>Fort Bend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Powis, Dina</dc:creator>
  <cp:lastModifiedBy>Powis, Dina</cp:lastModifiedBy>
  <cp:revision>61</cp:revision>
  <dcterms:created xsi:type="dcterms:W3CDTF">2016-09-22T14:15:44Z</dcterms:created>
  <dcterms:modified xsi:type="dcterms:W3CDTF">2021-09-08T15:56:02Z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0x010100A1830FB572A0DC459915149104425A5F</vt:lpwstr>
  </property>
</Properties>
</file>